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344" r:id="rId6"/>
    <p:sldId id="345" r:id="rId7"/>
    <p:sldId id="350" r:id="rId8"/>
    <p:sldId id="359" r:id="rId9"/>
    <p:sldId id="360" r:id="rId10"/>
    <p:sldId id="358" r:id="rId11"/>
    <p:sldId id="357" r:id="rId12"/>
    <p:sldId id="356" r:id="rId13"/>
    <p:sldId id="355" r:id="rId14"/>
    <p:sldId id="361" r:id="rId15"/>
    <p:sldId id="354" r:id="rId16"/>
    <p:sldId id="353" r:id="rId17"/>
    <p:sldId id="352" r:id="rId18"/>
    <p:sldId id="351" r:id="rId19"/>
    <p:sldId id="362" r:id="rId20"/>
    <p:sldId id="349" r:id="rId21"/>
    <p:sldId id="348" r:id="rId22"/>
    <p:sldId id="347" r:id="rId23"/>
    <p:sldId id="346" r:id="rId24"/>
    <p:sldId id="363" r:id="rId25"/>
    <p:sldId id="364" r:id="rId26"/>
    <p:sldId id="365" r:id="rId27"/>
    <p:sldId id="273"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82F"/>
    <a:srgbClr val="FF3300"/>
    <a:srgbClr val="66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34" autoAdjust="0"/>
    <p:restoredTop sz="94656" autoAdjust="0"/>
  </p:normalViewPr>
  <p:slideViewPr>
    <p:cSldViewPr>
      <p:cViewPr varScale="1">
        <p:scale>
          <a:sx n="147" d="100"/>
          <a:sy n="147" d="100"/>
        </p:scale>
        <p:origin x="18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Klavika Basic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Klavika Basic Light"/>
              </a:defRPr>
            </a:lvl1pPr>
          </a:lstStyle>
          <a:p>
            <a:fld id="{B23F9FC0-8A0A-461A-97A2-DFA6D3953326}"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Klavika Basic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Klavika Basic Light"/>
              </a:defRPr>
            </a:lvl1pPr>
          </a:lstStyle>
          <a:p>
            <a:fld id="{2BCD6E7B-4212-40DA-8AB7-66A24E296A7C}" type="slidenum">
              <a:rPr lang="en-US" smtClean="0"/>
              <a:pPr/>
              <a:t>‹#›</a:t>
            </a:fld>
            <a:endParaRPr lang="en-US" dirty="0"/>
          </a:p>
        </p:txBody>
      </p:sp>
    </p:spTree>
    <p:extLst>
      <p:ext uri="{BB962C8B-B14F-4D97-AF65-F5344CB8AC3E}">
        <p14:creationId xmlns:p14="http://schemas.microsoft.com/office/powerpoint/2010/main" val="24048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Klavika Basic Light"/>
        <a:ea typeface="+mn-ea"/>
        <a:cs typeface="+mn-cs"/>
      </a:defRPr>
    </a:lvl1pPr>
    <a:lvl2pPr marL="457200" algn="l" defTabSz="914400" rtl="0" eaLnBrk="1" latinLnBrk="0" hangingPunct="1">
      <a:defRPr sz="1200" kern="1200">
        <a:solidFill>
          <a:schemeClr val="tx1"/>
        </a:solidFill>
        <a:latin typeface="Klavika Basic Light"/>
        <a:ea typeface="+mn-ea"/>
        <a:cs typeface="+mn-cs"/>
      </a:defRPr>
    </a:lvl2pPr>
    <a:lvl3pPr marL="914400" algn="l" defTabSz="914400" rtl="0" eaLnBrk="1" latinLnBrk="0" hangingPunct="1">
      <a:defRPr sz="1200" kern="1200">
        <a:solidFill>
          <a:schemeClr val="tx1"/>
        </a:solidFill>
        <a:latin typeface="Klavika Basic Light"/>
        <a:ea typeface="+mn-ea"/>
        <a:cs typeface="+mn-cs"/>
      </a:defRPr>
    </a:lvl3pPr>
    <a:lvl4pPr marL="1371600" algn="l" defTabSz="914400" rtl="0" eaLnBrk="1" latinLnBrk="0" hangingPunct="1">
      <a:defRPr sz="1200" kern="1200">
        <a:solidFill>
          <a:schemeClr val="tx1"/>
        </a:solidFill>
        <a:latin typeface="Klavika Basic Light"/>
        <a:ea typeface="+mn-ea"/>
        <a:cs typeface="+mn-cs"/>
      </a:defRPr>
    </a:lvl4pPr>
    <a:lvl5pPr marL="1828800" algn="l" defTabSz="914400" rtl="0" eaLnBrk="1" latinLnBrk="0" hangingPunct="1">
      <a:defRPr sz="1200" kern="1200">
        <a:solidFill>
          <a:schemeClr val="tx1"/>
        </a:solidFill>
        <a:latin typeface="Klavika Basic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48640" y="3333750"/>
            <a:ext cx="7851648" cy="685800"/>
          </a:xfrm>
          <a:ln>
            <a:noFill/>
          </a:ln>
        </p:spPr>
        <p:txBody>
          <a:bodyPr vert="horz" tIns="0" rIns="18288" bIns="0" anchor="b">
            <a:normAutofit/>
          </a:bodyPr>
          <a:lstStyle>
            <a:lvl1pPr algn="l" rtl="0">
              <a:spcBef>
                <a:spcPct val="0"/>
              </a:spcBef>
              <a:buNone/>
              <a:defRPr sz="3600" b="0" i="0" cap="none" spc="0" baseline="0">
                <a:ln w="12700">
                  <a:noFill/>
                  <a:prstDash val="solid"/>
                </a:ln>
                <a:solidFill>
                  <a:srgbClr val="C1D82F"/>
                </a:solidFill>
                <a:effectLst/>
                <a:latin typeface="Klavika Basic Regular"/>
                <a:ea typeface="+mj-ea"/>
                <a:cs typeface="Klavika Basic Regular"/>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48640" y="4095750"/>
            <a:ext cx="7854696" cy="457200"/>
          </a:xfrm>
        </p:spPr>
        <p:txBody>
          <a:bodyPr lIns="0" rIns="18288">
            <a:normAutofit/>
          </a:bodyPr>
          <a:lstStyle>
            <a:lvl1pPr marL="0" marR="45720" indent="0" algn="l">
              <a:buNone/>
              <a:defRPr sz="2000" b="0" i="0">
                <a:solidFill>
                  <a:srgbClr val="7F7F7F"/>
                </a:solidFill>
                <a:latin typeface="Klavika Basic Light"/>
                <a:cs typeface="Klavika Basic Ligh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Footer Placeholder 21"/>
          <p:cNvSpPr>
            <a:spLocks noGrp="1"/>
          </p:cNvSpPr>
          <p:nvPr>
            <p:ph type="ftr" sz="quarter" idx="3"/>
          </p:nvPr>
        </p:nvSpPr>
        <p:spPr>
          <a:xfrm>
            <a:off x="533400" y="4629150"/>
            <a:ext cx="6385560" cy="273844"/>
          </a:xfrm>
          <a:prstGeom prst="rect">
            <a:avLst/>
          </a:prstGeom>
        </p:spPr>
        <p:txBody>
          <a:bodyPr vert="horz" lIns="0" tIns="0" rIns="0" bIns="0" anchor="b"/>
          <a:lstStyle>
            <a:lvl1pPr algn="l" eaLnBrk="1" latinLnBrk="0" hangingPunct="1">
              <a:defRPr kumimoji="0" sz="1200">
                <a:solidFill>
                  <a:srgbClr val="7F7F7F"/>
                </a:solidFill>
              </a:defRPr>
            </a:lvl1pPr>
          </a:lstStyle>
          <a:p>
            <a:r>
              <a:rPr lang="en-US" dirty="0" err="1" smtClean="0">
                <a:latin typeface="Klavika Basic Light"/>
              </a:rPr>
              <a:t>Nilear.com</a:t>
            </a:r>
            <a:r>
              <a:rPr lang="en-US" dirty="0" smtClean="0">
                <a:latin typeface="Klavika Basic Light"/>
              </a:rPr>
              <a:t>     </a:t>
            </a:r>
            <a:r>
              <a:rPr lang="en-US" dirty="0" err="1" smtClean="0">
                <a:latin typeface="Klavika Basic Light"/>
              </a:rPr>
              <a:t>Sales@nilear.com</a:t>
            </a:r>
            <a:r>
              <a:rPr lang="en-US" dirty="0" smtClean="0">
                <a:latin typeface="Klavika Basic Light"/>
              </a:rPr>
              <a:t>              #</a:t>
            </a:r>
            <a:r>
              <a:rPr lang="en-US" dirty="0" err="1" smtClean="0">
                <a:latin typeface="Klavika Basic Light"/>
              </a:rPr>
              <a:t>NearOS</a:t>
            </a:r>
            <a:r>
              <a:rPr lang="en-US" dirty="0" smtClean="0">
                <a:latin typeface="Klavika Basic Light"/>
              </a:rPr>
              <a:t>                 /</a:t>
            </a:r>
            <a:r>
              <a:rPr lang="en-US" dirty="0" err="1" smtClean="0">
                <a:latin typeface="Klavika Basic Light"/>
              </a:rPr>
              <a:t>NilearOS</a:t>
            </a:r>
            <a:endParaRPr lang="en-US" dirty="0">
              <a:latin typeface="Klavika Basic Light"/>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000" y="4705350"/>
            <a:ext cx="228600" cy="2286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00" y="4705350"/>
            <a:ext cx="228600" cy="2286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14360" cy="857250"/>
          </a:xfrm>
        </p:spPr>
        <p:txBody>
          <a:bodyPr anchor="t" anchorCtr="0"/>
          <a:lstStyle>
            <a:lvl1pPr>
              <a:defRPr b="0" cap="none" spc="300">
                <a:ln w="11430" cmpd="sng">
                  <a:noFill/>
                  <a:prstDash val="solid"/>
                  <a:miter lim="800000"/>
                </a:ln>
                <a:solidFill>
                  <a:schemeClr val="bg1">
                    <a:lumMod val="50000"/>
                  </a:schemeClr>
                </a:solidFill>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548640" y="1371600"/>
            <a:ext cx="8229600" cy="3257550"/>
          </a:xfrm>
        </p:spPr>
        <p:txBody>
          <a:bodyPr/>
          <a:lstStyle>
            <a:lvl1pPr marL="274320" indent="-274320">
              <a:lnSpc>
                <a:spcPct val="100000"/>
              </a:lnSpc>
              <a:spcBef>
                <a:spcPts val="1200"/>
              </a:spcBef>
              <a:spcAft>
                <a:spcPts val="200"/>
              </a:spcAft>
              <a:buFontTx/>
              <a:buBlip>
                <a:blip r:embed="rId3"/>
              </a:buBlip>
              <a:defRPr/>
            </a:lvl1pPr>
            <a:lvl2pPr marL="640080" indent="-246888">
              <a:buFontTx/>
              <a:buBlip>
                <a:blip r:embed="rId3"/>
              </a:buBlip>
              <a:defRPr/>
            </a:lvl2pPr>
            <a:lvl3pPr marL="914400" indent="-246888">
              <a:buFontTx/>
              <a:buBlip>
                <a:blip r:embed="rId3"/>
              </a:buBlip>
              <a:defRPr/>
            </a:lvl3pPr>
            <a:lvl4pPr marL="1188720" indent="-210312">
              <a:buFontTx/>
              <a:buBlip>
                <a:blip r:embed="rId3"/>
              </a:buBlip>
              <a:defRPr/>
            </a:lvl4pPr>
            <a:lvl5pPr marL="1463040" indent="-210312" eaLnBrk="1" latinLnBrk="0" hangingPunct="1">
              <a:buFontTx/>
              <a:buBlip>
                <a:blip r:embed="rId3"/>
              </a:buBlip>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a:xfrm>
            <a:off x="6477000" y="4629150"/>
            <a:ext cx="2362200" cy="273844"/>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7772400" cy="1021842"/>
          </a:xfrm>
          <a:ln>
            <a:noFill/>
          </a:ln>
        </p:spPr>
        <p:txBody>
          <a:bodyPr vert="horz" tIns="0" bIns="0" anchor="t" anchorCtr="0">
            <a:noAutofit/>
          </a:bodyPr>
          <a:lstStyle>
            <a:lvl1pPr algn="l" rtl="0">
              <a:spcBef>
                <a:spcPct val="0"/>
              </a:spcBef>
              <a:buNone/>
              <a:defRPr lang="en-US" sz="3600" b="0" cap="none" spc="0" baseline="0" dirty="0">
                <a:ln w="12700">
                  <a:noFill/>
                  <a:prstDash val="solid"/>
                </a:ln>
                <a:solidFill>
                  <a:schemeClr val="bg2">
                    <a:tint val="85000"/>
                    <a:satMod val="155000"/>
                  </a:schemeClr>
                </a:solidFill>
                <a:effectLst/>
                <a:latin typeface="Klavika Basic Ligh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hasCustomPrompt="1"/>
          </p:nvPr>
        </p:nvSpPr>
        <p:spPr>
          <a:xfrm>
            <a:off x="548640" y="1371600"/>
            <a:ext cx="7772400" cy="1132284"/>
          </a:xfrm>
        </p:spPr>
        <p:txBody>
          <a:bodyPr lIns="45720" rIns="45720" anchor="t"/>
          <a:lstStyle>
            <a:lvl1pPr marL="0" indent="0">
              <a:buNone/>
              <a:defRPr sz="2200">
                <a:solidFill>
                  <a:srgbClr val="7F7F7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content.</a:t>
            </a:r>
          </a:p>
        </p:txBody>
      </p:sp>
      <p:sp>
        <p:nvSpPr>
          <p:cNvPr id="6" name="Slide Number Placeholder 5"/>
          <p:cNvSpPr>
            <a:spLocks noGrp="1"/>
          </p:cNvSpPr>
          <p:nvPr>
            <p:ph type="sldNum" sz="quarter" idx="12"/>
          </p:nvPr>
        </p:nvSpPr>
        <p:spPr>
          <a:xfrm>
            <a:off x="6477000" y="4633469"/>
            <a:ext cx="2286000" cy="273844"/>
          </a:xfrm>
        </p:spPr>
        <p:txBody>
          <a:bodyPr/>
          <a:lstStyle/>
          <a:p>
            <a:fld id="{8B19B5B9-3195-4398-BEB7-653525697B5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57250"/>
          </a:xfrm>
        </p:spPr>
        <p:txBody>
          <a:bodyPr anchor="t" anchorCtr="0">
            <a:normAutofit/>
          </a:bodyPr>
          <a:lstStyle>
            <a:lvl1pPr>
              <a:defRPr sz="3600" b="0" i="0" kern="1200" cap="none" spc="300">
                <a:ln w="11430" cmpd="sng">
                  <a:noFill/>
                  <a:prstDash val="solid"/>
                  <a:miter lim="800000"/>
                </a:ln>
                <a:solidFill>
                  <a:schemeClr val="bg1">
                    <a:lumMod val="50000"/>
                  </a:schemeClr>
                </a:solidFill>
                <a:effectLst/>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54864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6477000" y="4633469"/>
            <a:ext cx="2362200" cy="273844"/>
          </a:xfrm>
        </p:spPr>
        <p:txBody>
          <a:bodyPr/>
          <a:lstStyle/>
          <a:p>
            <a:fld id="{8B19B5B9-3195-4398-BEB7-653525697B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229600" cy="857250"/>
          </a:xfrm>
        </p:spPr>
        <p:txBody>
          <a:bodyPr tIns="45720" anchor="t" anchorCtr="0">
            <a:normAutofit/>
          </a:bodyPr>
          <a:lstStyle>
            <a:lvl1pPr>
              <a:defRPr sz="3600" baseline="0">
                <a:ln w="11430" cmpd="sng">
                  <a:noFill/>
                  <a:prstDash val="solid"/>
                  <a:miter lim="800000"/>
                </a:ln>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48640" y="1371600"/>
            <a:ext cx="4040188" cy="494514"/>
          </a:xfrm>
        </p:spPr>
        <p:txBody>
          <a:bodyPr lIns="45720" tIns="0" rIns="45720" bIns="0" anchor="ctr">
            <a:noAutofit/>
          </a:bodyPr>
          <a:lstStyle>
            <a:lvl1pPr marL="0" indent="0">
              <a:buNone/>
              <a:defRPr sz="2400" b="0" cap="none" baseline="0">
                <a:solidFill>
                  <a:schemeClr val="bg1">
                    <a:lumMod val="50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71600"/>
            <a:ext cx="4041775" cy="491132"/>
          </a:xfrm>
        </p:spPr>
        <p:txBody>
          <a:bodyPr lIns="45720" tIns="0" rIns="45720" bIns="0" anchor="ctr"/>
          <a:lstStyle>
            <a:lvl1pPr marL="0" indent="0">
              <a:buNone/>
              <a:defRPr sz="2400" b="0" cap="none" baseline="0">
                <a:solidFill>
                  <a:schemeClr val="bg1">
                    <a:lumMod val="50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4864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a:xfrm>
            <a:off x="6477000" y="4633469"/>
            <a:ext cx="2362200" cy="273844"/>
          </a:xfrm>
        </p:spPr>
        <p:txBody>
          <a:bodyPr/>
          <a:lstStyle/>
          <a:p>
            <a:fld id="{8B19B5B9-3195-4398-BEB7-653525697B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548640"/>
            <a:ext cx="8305800" cy="857250"/>
          </a:xfrm>
        </p:spPr>
        <p:txBody>
          <a:bodyPr vert="horz" tIns="45720" bIns="0" anchor="t"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baseline="0">
                <a:ln>
                  <a:noFill/>
                </a:ln>
                <a:solidFill>
                  <a:schemeClr val="bg1">
                    <a:lumMod val="50000"/>
                  </a:schemeClr>
                </a:solidFill>
                <a:effectLst/>
                <a:latin typeface="Klavika Basic Light"/>
                <a:ea typeface="+mj-ea"/>
                <a:cs typeface="+mj-cs"/>
              </a:defRPr>
            </a:lvl1pPr>
          </a:lstStyle>
          <a:p>
            <a:r>
              <a:rPr kumimoji="0" lang="en-US" smtClean="0"/>
              <a:t>Click to edit Master title style</a:t>
            </a:r>
            <a:endParaRPr kumimoji="0" lang="en-US" dirty="0"/>
          </a:p>
        </p:txBody>
      </p:sp>
      <p:sp>
        <p:nvSpPr>
          <p:cNvPr id="5" name="Slide Number Placeholder 4"/>
          <p:cNvSpPr>
            <a:spLocks noGrp="1"/>
          </p:cNvSpPr>
          <p:nvPr>
            <p:ph type="sldNum" sz="quarter" idx="12"/>
          </p:nvPr>
        </p:nvSpPr>
        <p:spPr>
          <a:xfrm>
            <a:off x="6477000" y="4633469"/>
            <a:ext cx="2362200" cy="273844"/>
          </a:xfrm>
        </p:spPr>
        <p:txBody>
          <a:bodyPr/>
          <a:lstStyle/>
          <a:p>
            <a:fld id="{8B19B5B9-3195-4398-BEB7-653525697B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4633469"/>
            <a:ext cx="2362200" cy="273844"/>
          </a:xfrm>
        </p:spPr>
        <p:txBody>
          <a:bodyPr/>
          <a:lstStyle/>
          <a:p>
            <a:fld id="{8B19B5B9-3195-4398-BEB7-653525697B5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000" b="0">
                <a:ln>
                  <a:noFill/>
                </a:ln>
                <a:solidFill>
                  <a:srgbClr val="7F7F7F"/>
                </a:solidFill>
                <a:effectLst/>
                <a:latin typeface="Klavika Basic Ligh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6477000" y="4633469"/>
            <a:ext cx="2362200" cy="273844"/>
          </a:xfrm>
        </p:spPr>
        <p:txBody>
          <a:bodyPr/>
          <a:lstStyle/>
          <a:p>
            <a:fld id="{8B19B5B9-3195-4398-BEB7-653525697B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081769"/>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Klavika Basic Light"/>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Klavika Basic Light"/>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0" i="0">
                <a:ln w="11430" cmpd="sng">
                  <a:noFill/>
                  <a:prstDash val="solid"/>
                  <a:miter lim="800000"/>
                </a:ln>
                <a:solidFill>
                  <a:schemeClr val="bg1">
                    <a:lumMod val="50000"/>
                  </a:schemeClr>
                </a:soli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6477000" y="4629150"/>
            <a:ext cx="2362200" cy="273844"/>
          </a:xfrm>
        </p:spPr>
        <p:txBody>
          <a:bodyPr/>
          <a:lstStyle/>
          <a:p>
            <a:fld id="{8B19B5B9-3195-4398-BEB7-653525697B52}" type="slidenum">
              <a:rPr lang="en-US" smtClean="0"/>
              <a:pPr/>
              <a:t>‹#›</a:t>
            </a:fld>
            <a:endParaRPr lang="en-US" dirty="0"/>
          </a:p>
        </p:txBody>
      </p:sp>
      <p:sp>
        <p:nvSpPr>
          <p:cNvPr id="3" name="Picture Placeholder 2"/>
          <p:cNvSpPr>
            <a:spLocks noGrp="1"/>
          </p:cNvSpPr>
          <p:nvPr>
            <p:ph type="pic" idx="1"/>
          </p:nvPr>
        </p:nvSpPr>
        <p:spPr>
          <a:xfrm rot="420000">
            <a:off x="3485793" y="1181221"/>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548640" y="548640"/>
            <a:ext cx="8229600" cy="857250"/>
          </a:xfrm>
          <a:prstGeom prst="rect">
            <a:avLst/>
          </a:prstGeom>
        </p:spPr>
        <p:txBody>
          <a:bodyPr vert="horz" l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548640" y="1371600"/>
            <a:ext cx="8229600" cy="329184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err="1" smtClean="0"/>
              <a:t>Folevel</a:t>
            </a:r>
            <a:endParaRPr kumimoji="0" lang="en-US" dirty="0" smtClean="0"/>
          </a:p>
          <a:p>
            <a:pPr lvl="4" eaLnBrk="1" latinLnBrk="0" hangingPunct="1"/>
            <a:r>
              <a:rPr kumimoji="0" lang="en-US" dirty="0" smtClean="0"/>
              <a:t>Fifth level</a:t>
            </a:r>
          </a:p>
        </p:txBody>
      </p:sp>
      <p:sp>
        <p:nvSpPr>
          <p:cNvPr id="10" name="Date Placeholder 9"/>
          <p:cNvSpPr>
            <a:spLocks noGrp="1"/>
          </p:cNvSpPr>
          <p:nvPr>
            <p:ph type="dt" sz="half" idx="2"/>
          </p:nvPr>
        </p:nvSpPr>
        <p:spPr>
          <a:xfrm>
            <a:off x="457200" y="4629150"/>
            <a:ext cx="2133600" cy="273844"/>
          </a:xfrm>
          <a:prstGeom prst="rect">
            <a:avLst/>
          </a:prstGeom>
        </p:spPr>
        <p:txBody>
          <a:bodyPr vert="horz" lIns="0" tIns="0" rIns="0" bIns="0" anchor="b"/>
          <a:lstStyle>
            <a:lvl1pPr algn="ctr" eaLnBrk="1" latinLnBrk="0" hangingPunct="1">
              <a:defRPr kumimoji="0" sz="1200">
                <a:solidFill>
                  <a:srgbClr val="7F7F7F"/>
                </a:solidFill>
                <a:latin typeface="Arial"/>
              </a:defRPr>
            </a:lvl1pPr>
          </a:lstStyle>
          <a:p>
            <a:endParaRPr lang="en-US" dirty="0">
              <a:latin typeface="Klavika Basic Light"/>
            </a:endParaRPr>
          </a:p>
        </p:txBody>
      </p:sp>
      <p:sp>
        <p:nvSpPr>
          <p:cNvPr id="18" name="Slide Number Placeholder 17"/>
          <p:cNvSpPr>
            <a:spLocks noGrp="1"/>
          </p:cNvSpPr>
          <p:nvPr>
            <p:ph type="sldNum" sz="quarter" idx="4"/>
          </p:nvPr>
        </p:nvSpPr>
        <p:spPr>
          <a:xfrm>
            <a:off x="6477000" y="4633469"/>
            <a:ext cx="762000" cy="273844"/>
          </a:xfrm>
          <a:prstGeom prst="rect">
            <a:avLst/>
          </a:prstGeom>
        </p:spPr>
        <p:txBody>
          <a:bodyPr vert="horz" lIns="0" tIns="0" rIns="0" bIns="0" anchor="b"/>
          <a:lstStyle>
            <a:lvl1pPr algn="r" eaLnBrk="1" latinLnBrk="0" hangingPunct="1">
              <a:defRPr kumimoji="0" sz="1200">
                <a:solidFill>
                  <a:srgbClr val="7F7F7F"/>
                </a:solidFill>
                <a:latin typeface="Klavika Basic Light"/>
              </a:defRPr>
            </a:lvl1pPr>
          </a:lstStyle>
          <a:p>
            <a:fld id="{8B19B5B9-3195-4398-BEB7-653525697B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latinLnBrk="0" hangingPunct="1">
        <a:spcBef>
          <a:spcPct val="0"/>
        </a:spcBef>
        <a:buNone/>
        <a:defRPr kumimoji="0" sz="3600" b="0" kern="1200" cap="none" spc="300" baseline="0">
          <a:ln w="11430" cmpd="sng">
            <a:noFill/>
            <a:prstDash val="solid"/>
            <a:miter lim="800000"/>
          </a:ln>
          <a:solidFill>
            <a:schemeClr val="bg1">
              <a:lumMod val="50000"/>
            </a:schemeClr>
          </a:solidFill>
          <a:effectLst/>
          <a:latin typeface="Klavika Basic Light"/>
          <a:ea typeface="+mj-ea"/>
          <a:cs typeface="Klavika Basic Light"/>
        </a:defRPr>
      </a:lvl1pPr>
    </p:titleStyle>
    <p:bodyStyle>
      <a:lvl1pPr marL="274320" indent="-274320" algn="l" rtl="0" eaLnBrk="1" latinLnBrk="0" hangingPunct="1">
        <a:spcBef>
          <a:spcPct val="20000"/>
        </a:spcBef>
        <a:buClr>
          <a:schemeClr val="accent3"/>
        </a:buClr>
        <a:buSzPct val="95000"/>
        <a:buFontTx/>
        <a:buBlip>
          <a:blip r:embed="rId11"/>
        </a:buBlip>
        <a:defRPr kumimoji="0" sz="2600" kern="1200">
          <a:solidFill>
            <a:srgbClr val="7F7F7F"/>
          </a:solidFill>
          <a:latin typeface="Klavika Basic Light"/>
          <a:ea typeface="+mn-ea"/>
          <a:cs typeface="+mn-cs"/>
        </a:defRPr>
      </a:lvl1pPr>
      <a:lvl2pPr marL="640080" indent="-246888" algn="l" rtl="0" eaLnBrk="1" latinLnBrk="0" hangingPunct="1">
        <a:spcBef>
          <a:spcPct val="20000"/>
        </a:spcBef>
        <a:buClr>
          <a:schemeClr val="accent1"/>
        </a:buClr>
        <a:buSzPct val="85000"/>
        <a:buFontTx/>
        <a:buBlip>
          <a:blip r:embed="rId11"/>
        </a:buBlip>
        <a:defRPr kumimoji="0" sz="2400" kern="1200">
          <a:solidFill>
            <a:srgbClr val="7F7F7F"/>
          </a:solidFill>
          <a:latin typeface="Klavika Basic Light"/>
          <a:ea typeface="+mn-ea"/>
          <a:cs typeface="+mn-cs"/>
        </a:defRPr>
      </a:lvl2pPr>
      <a:lvl3pPr marL="914400" indent="-246888" algn="l" rtl="0" eaLnBrk="1" latinLnBrk="0" hangingPunct="1">
        <a:spcBef>
          <a:spcPct val="20000"/>
        </a:spcBef>
        <a:buClr>
          <a:schemeClr val="accent2"/>
        </a:buClr>
        <a:buSzPct val="70000"/>
        <a:buFontTx/>
        <a:buBlip>
          <a:blip r:embed="rId11"/>
        </a:buBlip>
        <a:defRPr kumimoji="0" sz="2100" kern="1200">
          <a:solidFill>
            <a:srgbClr val="7F7F7F"/>
          </a:solidFill>
          <a:latin typeface="Klavika Basic Light"/>
          <a:ea typeface="+mn-ea"/>
          <a:cs typeface="+mn-cs"/>
        </a:defRPr>
      </a:lvl3pPr>
      <a:lvl4pPr marL="1188720" indent="-210312" algn="l" rtl="0" eaLnBrk="1" latinLnBrk="0" hangingPunct="1">
        <a:spcBef>
          <a:spcPct val="20000"/>
        </a:spcBef>
        <a:buClr>
          <a:schemeClr val="accent3"/>
        </a:buClr>
        <a:buSzPct val="65000"/>
        <a:buFontTx/>
        <a:buBlip>
          <a:blip r:embed="rId11"/>
        </a:buBlip>
        <a:defRPr kumimoji="0" sz="2000" kern="1200">
          <a:solidFill>
            <a:srgbClr val="7F7F7F"/>
          </a:solidFill>
          <a:latin typeface="Klavika Basic Light"/>
          <a:ea typeface="+mn-ea"/>
          <a:cs typeface="+mn-cs"/>
        </a:defRPr>
      </a:lvl4pPr>
      <a:lvl5pPr marL="1463040" indent="-210312" algn="l" rtl="0" eaLnBrk="1" latinLnBrk="0" hangingPunct="1">
        <a:spcBef>
          <a:spcPct val="20000"/>
        </a:spcBef>
        <a:buClr>
          <a:schemeClr val="accent4"/>
        </a:buClr>
        <a:buSzPct val="65000"/>
        <a:buFontTx/>
        <a:buBlip>
          <a:blip r:embed="rId11"/>
        </a:buBlip>
        <a:defRPr kumimoji="0" sz="2000" kern="1200">
          <a:solidFill>
            <a:srgbClr val="7F7F7F"/>
          </a:solidFill>
          <a:latin typeface="Klavika Basic Ligh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Real-Time Ticketing</a:t>
            </a:r>
            <a:endParaRPr lang="en-US" dirty="0"/>
          </a:p>
        </p:txBody>
      </p:sp>
      <p:sp>
        <p:nvSpPr>
          <p:cNvPr id="3" name="Subtitle 2"/>
          <p:cNvSpPr>
            <a:spLocks noGrp="1"/>
          </p:cNvSpPr>
          <p:nvPr>
            <p:ph type="subTitle" idx="1"/>
          </p:nvPr>
        </p:nvSpPr>
        <p:spPr/>
        <p:txBody>
          <a:bodyPr>
            <a:normAutofit/>
          </a:bodyPr>
          <a:lstStyle/>
          <a:p>
            <a:r>
              <a:rPr lang="en-US" dirty="0" smtClean="0"/>
              <a:t>Score My Team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normAutofit fontScale="92500"/>
          </a:bodyPr>
          <a:lstStyle/>
          <a:p>
            <a:pPr marL="0" indent="0">
              <a:buNone/>
            </a:pPr>
            <a:endParaRPr lang="en-US" dirty="0" smtClean="0"/>
          </a:p>
          <a:p>
            <a:pPr marL="0" indent="0">
              <a:buNone/>
            </a:pPr>
            <a:endParaRPr lang="en-US" dirty="0" smtClean="0"/>
          </a:p>
          <a:p>
            <a:pPr marL="0" indent="0">
              <a:buNone/>
            </a:pPr>
            <a:endParaRPr lang="en-US" dirty="0"/>
          </a:p>
          <a:p>
            <a:r>
              <a:rPr lang="en-US" dirty="0" smtClean="0"/>
              <a:t>The </a:t>
            </a:r>
            <a:r>
              <a:rPr lang="en-US" dirty="0"/>
              <a:t>Summary needs to be clear and to the point on the issue.</a:t>
            </a:r>
          </a:p>
          <a:p>
            <a:r>
              <a:rPr lang="en-US" dirty="0"/>
              <a:t>The Detail Description can be long or short, as long as ALL necessary information is provided.</a:t>
            </a: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1474787"/>
            <a:ext cx="57435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a:xfrm>
            <a:off x="548640" y="1371600"/>
            <a:ext cx="8229600" cy="3486150"/>
          </a:xfrm>
        </p:spPr>
        <p:txBody>
          <a:bodyPr>
            <a:normAutofit fontScale="77500" lnSpcReduction="20000"/>
          </a:bodyPr>
          <a:lstStyle/>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Schedule </a:t>
            </a:r>
            <a:r>
              <a:rPr lang="en-US" dirty="0"/>
              <a:t>yourself as the Resource with the start time set to the start of the phone call or work.  Do not round up or down on your start time.</a:t>
            </a:r>
          </a:p>
          <a:p>
            <a:r>
              <a:rPr lang="en-US" dirty="0"/>
              <a:t>Click the Save icon.  Until you click Save none of the information is in </a:t>
            </a:r>
            <a:r>
              <a:rPr lang="en-US" dirty="0" err="1"/>
              <a:t>ConnectWise</a:t>
            </a:r>
            <a:r>
              <a:rPr lang="en-US" dirty="0"/>
              <a:t>.</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63" y="1296255"/>
            <a:ext cx="2827337" cy="201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85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lstStyle/>
          <a:p>
            <a:pPr marL="0" indent="0">
              <a:buNone/>
            </a:pPr>
            <a:endParaRPr lang="en-US" dirty="0" smtClean="0"/>
          </a:p>
          <a:p>
            <a:endParaRPr lang="en-US" dirty="0"/>
          </a:p>
          <a:p>
            <a:r>
              <a:rPr lang="en-US" dirty="0" smtClean="0"/>
              <a:t>Click </a:t>
            </a:r>
            <a:r>
              <a:rPr lang="en-US" dirty="0"/>
              <a:t>on the Configurations tab and add all relevant Configurations.</a:t>
            </a:r>
          </a:p>
          <a:p>
            <a:r>
              <a:rPr lang="en-US" dirty="0"/>
              <a:t>You may need to add more Configurations as your work continues on the ticket.</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04950"/>
            <a:ext cx="27193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lstStyle/>
          <a:p>
            <a:endParaRPr lang="en-US" dirty="0" smtClean="0"/>
          </a:p>
          <a:p>
            <a:pPr marL="0" indent="0">
              <a:buNone/>
            </a:pPr>
            <a:endParaRPr lang="en-US" dirty="0"/>
          </a:p>
          <a:p>
            <a:r>
              <a:rPr lang="en-US" dirty="0" smtClean="0"/>
              <a:t>When </a:t>
            </a:r>
            <a:r>
              <a:rPr lang="en-US" dirty="0"/>
              <a:t>you have concluded your work, either by completing the ticket or completing as much as you can up to that point, click the Timer icon next to Detail Description.</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1504950"/>
            <a:ext cx="29083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87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dirty="0" smtClean="0"/>
              <a:t>Check </a:t>
            </a:r>
            <a:r>
              <a:rPr lang="en-US" dirty="0"/>
              <a:t>“Done with this scheduled event”.</a:t>
            </a:r>
          </a:p>
          <a:p>
            <a:r>
              <a:rPr lang="en-US" dirty="0"/>
              <a:t>Check the appropriate “Add notes to:”.</a:t>
            </a:r>
          </a:p>
          <a:p>
            <a:r>
              <a:rPr lang="en-US" dirty="0"/>
              <a:t>Check the appropriate “Email Options:”.</a:t>
            </a:r>
          </a:p>
          <a:p>
            <a:r>
              <a:rPr lang="en-US" dirty="0"/>
              <a:t>“Enter Time Record” should be checked.</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428750"/>
            <a:ext cx="593248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59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r>
              <a:rPr lang="en-US" dirty="0" smtClean="0"/>
              <a:t>Set </a:t>
            </a:r>
            <a:r>
              <a:rPr lang="en-US" dirty="0"/>
              <a:t>your Start and End Time.</a:t>
            </a:r>
          </a:p>
          <a:p>
            <a:r>
              <a:rPr lang="en-US" dirty="0"/>
              <a:t>Write detailed notes for the work performed.</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3" y="1352550"/>
            <a:ext cx="608488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4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normAutofit fontScale="92500"/>
          </a:bodyPr>
          <a:lstStyle/>
          <a:p>
            <a:r>
              <a:rPr lang="en-US" dirty="0"/>
              <a:t>If you have stopped working on the ticket, it must be taken out of “In Progress” and moved to an appropriate Status.</a:t>
            </a:r>
          </a:p>
          <a:p>
            <a:r>
              <a:rPr lang="en-US" dirty="0"/>
              <a:t>When moving the Status to “Assigned” or “Scheduled”, a Resource with a specific Date and Time must be assigned.  Do not reuse an old Schedule entry to assign future work.</a:t>
            </a:r>
          </a:p>
          <a:p>
            <a:r>
              <a:rPr lang="en-US" dirty="0"/>
              <a:t>When moving to a “Waiting on…” status, a Resource with at least a specific Date must be assigned.</a:t>
            </a:r>
          </a:p>
          <a:p>
            <a:pPr marL="0" indent="0">
              <a:buNone/>
            </a:pPr>
            <a:endParaRPr lang="en-US" dirty="0"/>
          </a:p>
        </p:txBody>
      </p:sp>
    </p:spTree>
    <p:extLst>
      <p:ext uri="{BB962C8B-B14F-4D97-AF65-F5344CB8AC3E}">
        <p14:creationId xmlns:p14="http://schemas.microsoft.com/office/powerpoint/2010/main" val="60845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a:t>
            </a:r>
            <a:r>
              <a:rPr lang="en-US" dirty="0" smtClean="0"/>
              <a:t>Ticketing Tips</a:t>
            </a:r>
            <a:endParaRPr lang="en-US" dirty="0"/>
          </a:p>
        </p:txBody>
      </p:sp>
      <p:sp>
        <p:nvSpPr>
          <p:cNvPr id="3" name="Content Placeholder 2"/>
          <p:cNvSpPr>
            <a:spLocks noGrp="1"/>
          </p:cNvSpPr>
          <p:nvPr>
            <p:ph idx="1"/>
          </p:nvPr>
        </p:nvSpPr>
        <p:spPr/>
        <p:txBody>
          <a:bodyPr/>
          <a:lstStyle/>
          <a:p>
            <a:r>
              <a:rPr lang="en-US" dirty="0"/>
              <a:t>Creating new Configurations as well as adding existing ones to a ticket is an easy way to accrue points.  The time spent creating the new Configuration should also go against the ticket.</a:t>
            </a:r>
          </a:p>
          <a:p>
            <a:r>
              <a:rPr lang="en-US" dirty="0"/>
              <a:t>This is Real-Time.  You will have points deducted when entering information in “soon enough” or “pretty close to Real-Time”.</a:t>
            </a:r>
          </a:p>
          <a:p>
            <a:pPr marL="0" indent="0">
              <a:buNone/>
            </a:pPr>
            <a:endParaRPr lang="en-US" dirty="0"/>
          </a:p>
        </p:txBody>
      </p:sp>
    </p:spTree>
    <p:extLst>
      <p:ext uri="{BB962C8B-B14F-4D97-AF65-F5344CB8AC3E}">
        <p14:creationId xmlns:p14="http://schemas.microsoft.com/office/powerpoint/2010/main" val="307201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Glossary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following glossary explains the meaning of the different Real-time Ticketing Points assignment.  The points associated with each term is broken down by (Service Ticket / Project </a:t>
            </a:r>
            <a:r>
              <a:rPr lang="en-US" dirty="0" smtClean="0"/>
              <a:t>Ticket or work performed on-site / </a:t>
            </a:r>
            <a:r>
              <a:rPr lang="en-US" dirty="0"/>
              <a:t>Monitoring, Sales &amp; Other Ticket Types).</a:t>
            </a:r>
          </a:p>
          <a:p>
            <a:r>
              <a:rPr lang="en-US" dirty="0"/>
              <a:t>IN_PROGRESS (+16/+48</a:t>
            </a:r>
            <a:r>
              <a:rPr lang="en-US" dirty="0" smtClean="0"/>
              <a:t>/+8)</a:t>
            </a:r>
            <a:endParaRPr lang="en-US" dirty="0"/>
          </a:p>
          <a:p>
            <a:pPr lvl="1"/>
            <a:r>
              <a:rPr lang="en-US" dirty="0"/>
              <a:t>The ticket was in the “We have created a Resolution Plan” SLA Escalation Status (“In Progress”) and a time entry exists that matches the duration of the “In Progress” state within 8 minutes of start of work and within 15 minutes of end of work.  Only awarded once per day per ticket per tech.   </a:t>
            </a:r>
          </a:p>
          <a:p>
            <a:r>
              <a:rPr lang="en-US" dirty="0"/>
              <a:t>IN_PROGRESS_MISSING (-8/-8/-4)</a:t>
            </a:r>
          </a:p>
          <a:p>
            <a:pPr lvl="1"/>
            <a:r>
              <a:rPr lang="en-US" dirty="0"/>
              <a:t>Points lost if “We have created a Resolution Plan” SLA Escalation Status (“In Progress”) is not used when work is being </a:t>
            </a:r>
            <a:r>
              <a:rPr lang="en-US" dirty="0" smtClean="0"/>
              <a:t>performed</a:t>
            </a:r>
            <a:endParaRPr lang="en-US" dirty="0"/>
          </a:p>
        </p:txBody>
      </p:sp>
    </p:spTree>
    <p:extLst>
      <p:ext uri="{BB962C8B-B14F-4D97-AF65-F5344CB8AC3E}">
        <p14:creationId xmlns:p14="http://schemas.microsoft.com/office/powerpoint/2010/main" val="171440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Glossary</a:t>
            </a:r>
          </a:p>
        </p:txBody>
      </p:sp>
      <p:sp>
        <p:nvSpPr>
          <p:cNvPr id="3" name="Content Placeholder 2"/>
          <p:cNvSpPr>
            <a:spLocks noGrp="1"/>
          </p:cNvSpPr>
          <p:nvPr>
            <p:ph idx="1"/>
          </p:nvPr>
        </p:nvSpPr>
        <p:spPr/>
        <p:txBody>
          <a:bodyPr>
            <a:normAutofit fontScale="77500" lnSpcReduction="20000"/>
          </a:bodyPr>
          <a:lstStyle/>
          <a:p>
            <a:r>
              <a:rPr lang="en-US" dirty="0"/>
              <a:t>IN_PROGRESS_TOO_LONG (-16/-16/-8)</a:t>
            </a:r>
          </a:p>
          <a:p>
            <a:pPr lvl="1"/>
            <a:r>
              <a:rPr lang="en-US" dirty="0"/>
              <a:t>Ticket left in “In Progress” 15 minutes longer than actual work performed</a:t>
            </a:r>
          </a:p>
          <a:p>
            <a:r>
              <a:rPr lang="en-US" dirty="0"/>
              <a:t>IN_PROGRESS_TOO_EARLY_OR_LATE (-16/-16/-8)</a:t>
            </a:r>
          </a:p>
          <a:p>
            <a:pPr lvl="1"/>
            <a:r>
              <a:rPr lang="en-US" dirty="0"/>
              <a:t>Points lost if ticket is moved to “In Progress” and work is not started until later time or if work is started and status is not changed to “In Progress” more than 8 minutes of start of work or 15 minutes of end of work</a:t>
            </a:r>
          </a:p>
          <a:p>
            <a:r>
              <a:rPr lang="en-US" dirty="0"/>
              <a:t> IN_PROGRESS_LONGER_THAN_ACTUAL_WORK (-16/-16/-8)</a:t>
            </a:r>
          </a:p>
          <a:p>
            <a:pPr lvl="1"/>
            <a:r>
              <a:rPr lang="en-US" dirty="0"/>
              <a:t>Applied if more than 0.25 hours of actual work performed but more than 1/3 of the time was deducted.  It is preferred the ticket come out of “In Progress” if that much time was needed to be </a:t>
            </a:r>
            <a:r>
              <a:rPr lang="en-US" dirty="0" smtClean="0"/>
              <a:t>deducted</a:t>
            </a:r>
            <a:endParaRPr lang="en-US" dirty="0"/>
          </a:p>
        </p:txBody>
      </p:sp>
    </p:spTree>
    <p:extLst>
      <p:ext uri="{BB962C8B-B14F-4D97-AF65-F5344CB8AC3E}">
        <p14:creationId xmlns:p14="http://schemas.microsoft.com/office/powerpoint/2010/main" val="248269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Real-Time Ticketing</a:t>
            </a:r>
            <a:endParaRPr lang="en-US" dirty="0"/>
          </a:p>
        </p:txBody>
      </p:sp>
      <p:sp>
        <p:nvSpPr>
          <p:cNvPr id="3" name="Content Placeholder 2"/>
          <p:cNvSpPr>
            <a:spLocks noGrp="1"/>
          </p:cNvSpPr>
          <p:nvPr>
            <p:ph idx="1"/>
          </p:nvPr>
        </p:nvSpPr>
        <p:spPr/>
        <p:txBody>
          <a:bodyPr>
            <a:normAutofit fontScale="92500"/>
          </a:bodyPr>
          <a:lstStyle/>
          <a:p>
            <a:r>
              <a:rPr lang="en-US" dirty="0"/>
              <a:t>Real-Time Ticketing is an evaluation of your ability to enter tickets and information into </a:t>
            </a:r>
            <a:r>
              <a:rPr lang="en-US" dirty="0" err="1"/>
              <a:t>ConnectWise</a:t>
            </a:r>
            <a:r>
              <a:rPr lang="en-US" dirty="0"/>
              <a:t> in Real-Time.</a:t>
            </a:r>
          </a:p>
          <a:p>
            <a:r>
              <a:rPr lang="en-US" dirty="0"/>
              <a:t>The evaluation is performed by an automated application.</a:t>
            </a:r>
          </a:p>
          <a:p>
            <a:r>
              <a:rPr lang="en-US" dirty="0"/>
              <a:t>This is the easiest area to excel in; all you need to do is keep </a:t>
            </a:r>
            <a:r>
              <a:rPr lang="en-US" dirty="0" err="1"/>
              <a:t>ConnectWise</a:t>
            </a:r>
            <a:r>
              <a:rPr lang="en-US" dirty="0"/>
              <a:t> in Real-Time with the work you are performing.</a:t>
            </a:r>
          </a:p>
          <a:p>
            <a:r>
              <a:rPr lang="en-US" dirty="0"/>
              <a:t>The following tutorial will describe the process that will score you the highest points possible in this area.</a:t>
            </a:r>
          </a:p>
          <a:p>
            <a:pPr marL="393192" lvl="1" indent="0">
              <a:buNone/>
            </a:pPr>
            <a:endParaRPr lang="en-US" dirty="0" smtClean="0"/>
          </a:p>
        </p:txBody>
      </p:sp>
    </p:spTree>
    <p:extLst>
      <p:ext uri="{BB962C8B-B14F-4D97-AF65-F5344CB8AC3E}">
        <p14:creationId xmlns:p14="http://schemas.microsoft.com/office/powerpoint/2010/main" val="1165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Glossary</a:t>
            </a:r>
          </a:p>
        </p:txBody>
      </p:sp>
      <p:sp>
        <p:nvSpPr>
          <p:cNvPr id="3" name="Content Placeholder 2"/>
          <p:cNvSpPr>
            <a:spLocks noGrp="1"/>
          </p:cNvSpPr>
          <p:nvPr>
            <p:ph idx="1"/>
          </p:nvPr>
        </p:nvSpPr>
        <p:spPr/>
        <p:txBody>
          <a:bodyPr>
            <a:normAutofit fontScale="92500" lnSpcReduction="20000"/>
          </a:bodyPr>
          <a:lstStyle/>
          <a:p>
            <a:r>
              <a:rPr lang="en-US" dirty="0"/>
              <a:t>CONFIGURATION_ATTACHED_DURING_BILLABLE (+8/+24</a:t>
            </a:r>
            <a:r>
              <a:rPr lang="en-US" dirty="0" smtClean="0"/>
              <a:t>/+4)</a:t>
            </a:r>
            <a:endParaRPr lang="en-US" dirty="0"/>
          </a:p>
          <a:p>
            <a:pPr lvl="1"/>
            <a:r>
              <a:rPr lang="en-US" dirty="0"/>
              <a:t>Attaching configurations to a ticket during a billable time entry</a:t>
            </a:r>
          </a:p>
          <a:p>
            <a:r>
              <a:rPr lang="en-US" dirty="0"/>
              <a:t> CONFIGURATION_ATTACHED_DURING_NONBILLABLE (+4/+12</a:t>
            </a:r>
            <a:r>
              <a:rPr lang="en-US" dirty="0" smtClean="0"/>
              <a:t>/+2)</a:t>
            </a:r>
            <a:endParaRPr lang="en-US" dirty="0"/>
          </a:p>
          <a:p>
            <a:pPr lvl="1"/>
            <a:r>
              <a:rPr lang="en-US" dirty="0"/>
              <a:t>Attaching configurations to a ticket during a non-billable time entry </a:t>
            </a:r>
          </a:p>
          <a:p>
            <a:r>
              <a:rPr lang="en-US" dirty="0"/>
              <a:t> CONFIGURATION_ATTACHED_NO_TIME (+4/+12</a:t>
            </a:r>
            <a:r>
              <a:rPr lang="en-US" dirty="0" smtClean="0"/>
              <a:t>/+2)</a:t>
            </a:r>
            <a:endParaRPr lang="en-US" dirty="0"/>
          </a:p>
          <a:p>
            <a:pPr lvl="1"/>
            <a:r>
              <a:rPr lang="en-US" dirty="0"/>
              <a:t>Attaching configurations to a ticket when no time entry exists for the time of attachment</a:t>
            </a:r>
          </a:p>
          <a:p>
            <a:pPr marL="0" indent="0">
              <a:buNone/>
            </a:pPr>
            <a:endParaRPr lang="en-US" dirty="0"/>
          </a:p>
        </p:txBody>
      </p:sp>
    </p:spTree>
    <p:extLst>
      <p:ext uri="{BB962C8B-B14F-4D97-AF65-F5344CB8AC3E}">
        <p14:creationId xmlns:p14="http://schemas.microsoft.com/office/powerpoint/2010/main" val="189672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Glossary</a:t>
            </a:r>
          </a:p>
        </p:txBody>
      </p:sp>
      <p:sp>
        <p:nvSpPr>
          <p:cNvPr id="3" name="Content Placeholder 2"/>
          <p:cNvSpPr>
            <a:spLocks noGrp="1"/>
          </p:cNvSpPr>
          <p:nvPr>
            <p:ph idx="1"/>
          </p:nvPr>
        </p:nvSpPr>
        <p:spPr/>
        <p:txBody>
          <a:bodyPr>
            <a:normAutofit fontScale="85000" lnSpcReduction="20000"/>
          </a:bodyPr>
          <a:lstStyle/>
          <a:p>
            <a:r>
              <a:rPr lang="en-US" dirty="0"/>
              <a:t>SOURCE_PHONE (+8/+24</a:t>
            </a:r>
            <a:r>
              <a:rPr lang="en-US" dirty="0" smtClean="0"/>
              <a:t>/+4)</a:t>
            </a:r>
            <a:endParaRPr lang="en-US" dirty="0"/>
          </a:p>
          <a:p>
            <a:pPr lvl="1"/>
            <a:r>
              <a:rPr lang="en-US" dirty="0"/>
              <a:t>Points granted when the ticket source is set to Phone when generating a new ticket</a:t>
            </a:r>
          </a:p>
          <a:p>
            <a:r>
              <a:rPr lang="en-US" dirty="0"/>
              <a:t>SOURCE_NOT_SET (-8/-8/-4)</a:t>
            </a:r>
          </a:p>
          <a:p>
            <a:pPr lvl="1"/>
            <a:r>
              <a:rPr lang="en-US" dirty="0"/>
              <a:t>Ticket source not set (where ticket is being generated from i.e. e-mail, phone, on-site etc.).  Only applied if default Source value is “Change Me”.</a:t>
            </a:r>
          </a:p>
          <a:p>
            <a:r>
              <a:rPr lang="en-US" dirty="0"/>
              <a:t>SERVICE_TYPE_NOT_SET (-8/-8/-4)</a:t>
            </a:r>
          </a:p>
          <a:p>
            <a:pPr lvl="1"/>
            <a:r>
              <a:rPr lang="en-US" dirty="0"/>
              <a:t>Ticket service type not set (working on printer, workstation, network etc.).  Only applied if default Service Type value is “Change Me”.</a:t>
            </a:r>
          </a:p>
          <a:p>
            <a:pPr marL="0" indent="0">
              <a:buNone/>
            </a:pPr>
            <a:endParaRPr lang="en-US" dirty="0"/>
          </a:p>
        </p:txBody>
      </p:sp>
    </p:spTree>
    <p:extLst>
      <p:ext uri="{BB962C8B-B14F-4D97-AF65-F5344CB8AC3E}">
        <p14:creationId xmlns:p14="http://schemas.microsoft.com/office/powerpoint/2010/main" val="221263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Glossary</a:t>
            </a:r>
          </a:p>
        </p:txBody>
      </p:sp>
      <p:sp>
        <p:nvSpPr>
          <p:cNvPr id="3" name="Content Placeholder 2"/>
          <p:cNvSpPr>
            <a:spLocks noGrp="1"/>
          </p:cNvSpPr>
          <p:nvPr>
            <p:ph idx="1"/>
          </p:nvPr>
        </p:nvSpPr>
        <p:spPr/>
        <p:txBody>
          <a:bodyPr>
            <a:normAutofit fontScale="77500" lnSpcReduction="20000"/>
          </a:bodyPr>
          <a:lstStyle/>
          <a:p>
            <a:r>
              <a:rPr lang="en-US" dirty="0"/>
              <a:t>TIMELY_TIME_ENTRY (+4/+12</a:t>
            </a:r>
            <a:r>
              <a:rPr lang="en-US" dirty="0" smtClean="0"/>
              <a:t>/+2)</a:t>
            </a:r>
            <a:endParaRPr lang="en-US" dirty="0"/>
          </a:p>
          <a:p>
            <a:pPr lvl="1"/>
            <a:r>
              <a:rPr lang="en-US" dirty="0" smtClean="0"/>
              <a:t>Entered billable time </a:t>
            </a:r>
            <a:r>
              <a:rPr lang="en-US" dirty="0"/>
              <a:t>within 5 minutes of completing work</a:t>
            </a:r>
          </a:p>
          <a:p>
            <a:r>
              <a:rPr lang="en-US" dirty="0"/>
              <a:t>UNTIMELY_TIME_ENTRY (-8/-8/-4)</a:t>
            </a:r>
          </a:p>
          <a:p>
            <a:pPr lvl="1"/>
            <a:r>
              <a:rPr lang="en-US" dirty="0"/>
              <a:t>Time entry was entered for a ticket over 15 minutes after actual work performed</a:t>
            </a:r>
          </a:p>
          <a:p>
            <a:r>
              <a:rPr lang="en-US" dirty="0"/>
              <a:t>UNTIMELY_NOTES (-8/-8/-4)</a:t>
            </a:r>
          </a:p>
          <a:p>
            <a:pPr lvl="1"/>
            <a:r>
              <a:rPr lang="en-US" dirty="0"/>
              <a:t>Notes are added to the time entry over 15 minutes after actual work performed</a:t>
            </a:r>
          </a:p>
          <a:p>
            <a:r>
              <a:rPr lang="en-US" dirty="0"/>
              <a:t>BLANK_TIME_ENTRY (-8/-8/-4)</a:t>
            </a:r>
          </a:p>
          <a:p>
            <a:pPr lvl="1"/>
            <a:r>
              <a:rPr lang="en-US" dirty="0"/>
              <a:t>Billable, non-travel time entry without </a:t>
            </a:r>
            <a:r>
              <a:rPr lang="en-US" dirty="0" smtClean="0"/>
              <a:t>notes</a:t>
            </a:r>
            <a:endParaRPr lang="en-US" dirty="0"/>
          </a:p>
        </p:txBody>
      </p:sp>
    </p:spTree>
    <p:extLst>
      <p:ext uri="{BB962C8B-B14F-4D97-AF65-F5344CB8AC3E}">
        <p14:creationId xmlns:p14="http://schemas.microsoft.com/office/powerpoint/2010/main" val="14373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Glossary</a:t>
            </a:r>
          </a:p>
        </p:txBody>
      </p:sp>
      <p:sp>
        <p:nvSpPr>
          <p:cNvPr id="3" name="Content Placeholder 2"/>
          <p:cNvSpPr>
            <a:spLocks noGrp="1"/>
          </p:cNvSpPr>
          <p:nvPr>
            <p:ph idx="1"/>
          </p:nvPr>
        </p:nvSpPr>
        <p:spPr/>
        <p:txBody>
          <a:bodyPr>
            <a:normAutofit fontScale="92500" lnSpcReduction="10000"/>
          </a:bodyPr>
          <a:lstStyle/>
          <a:p>
            <a:r>
              <a:rPr lang="en-US" dirty="0"/>
              <a:t>QUICK_TICKET_START (+8/+8</a:t>
            </a:r>
            <a:r>
              <a:rPr lang="en-US" dirty="0" smtClean="0"/>
              <a:t>/+4)</a:t>
            </a:r>
            <a:endParaRPr lang="en-US" dirty="0"/>
          </a:p>
          <a:p>
            <a:pPr lvl="1"/>
            <a:r>
              <a:rPr lang="en-US" dirty="0"/>
              <a:t>Ticket creation and placed “In Progress” within 5 minutes of each other</a:t>
            </a:r>
          </a:p>
          <a:p>
            <a:r>
              <a:rPr lang="en-US" dirty="0"/>
              <a:t>COMPLETED (+8/+24</a:t>
            </a:r>
            <a:r>
              <a:rPr lang="en-US" dirty="0" smtClean="0"/>
              <a:t>/+4)</a:t>
            </a:r>
            <a:endParaRPr lang="en-US" dirty="0"/>
          </a:p>
          <a:p>
            <a:pPr lvl="1"/>
            <a:r>
              <a:rPr lang="en-US" dirty="0"/>
              <a:t>Ticket moved to “We have resolved the issue” SLA Escalation</a:t>
            </a:r>
          </a:p>
          <a:p>
            <a:r>
              <a:rPr lang="en-US" dirty="0"/>
              <a:t>REOPENED (-16 /-16/ -8)</a:t>
            </a:r>
          </a:p>
          <a:p>
            <a:pPr lvl="1"/>
            <a:r>
              <a:rPr lang="en-US" dirty="0"/>
              <a:t>Points deducted if new work is performed on a ticket re-opened after being </a:t>
            </a:r>
            <a:r>
              <a:rPr lang="en-US" dirty="0" smtClean="0"/>
              <a:t>closed</a:t>
            </a:r>
            <a:endParaRPr lang="en-US" dirty="0"/>
          </a:p>
        </p:txBody>
      </p:sp>
    </p:spTree>
    <p:extLst>
      <p:ext uri="{BB962C8B-B14F-4D97-AF65-F5344CB8AC3E}">
        <p14:creationId xmlns:p14="http://schemas.microsoft.com/office/powerpoint/2010/main" val="150352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962150"/>
            <a:ext cx="3581400" cy="1371600"/>
          </a:xfrm>
        </p:spPr>
        <p:txBody>
          <a:bodyPr>
            <a:normAutofit/>
          </a:bodyPr>
          <a:lstStyle/>
          <a:p>
            <a:pPr algn="ctr"/>
            <a:r>
              <a:rPr lang="en-US" dirty="0" smtClean="0"/>
              <a:t>End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Ticketing</a:t>
            </a:r>
            <a:endParaRPr lang="en-US" dirty="0"/>
          </a:p>
        </p:txBody>
      </p:sp>
      <p:sp>
        <p:nvSpPr>
          <p:cNvPr id="3" name="Content Placeholder 2"/>
          <p:cNvSpPr>
            <a:spLocks noGrp="1"/>
          </p:cNvSpPr>
          <p:nvPr>
            <p:ph idx="1"/>
          </p:nvPr>
        </p:nvSpPr>
        <p:spPr/>
        <p:txBody>
          <a:bodyPr/>
          <a:lstStyle/>
          <a:p>
            <a:r>
              <a:rPr lang="en-US" dirty="0"/>
              <a:t>All calls or tickets you receive should result in a ticket being placed “In Progress”, a Resource record being created for yourself at the exact time of the call and, when done with the ticket or call, a time entry created.</a:t>
            </a:r>
          </a:p>
          <a:p>
            <a:endParaRPr lang="en-US" dirty="0"/>
          </a:p>
        </p:txBody>
      </p:sp>
    </p:spTree>
    <p:extLst>
      <p:ext uri="{BB962C8B-B14F-4D97-AF65-F5344CB8AC3E}">
        <p14:creationId xmlns:p14="http://schemas.microsoft.com/office/powerpoint/2010/main" val="271897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Ticketing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428750"/>
            <a:ext cx="473378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80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Ticketing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smtClean="0"/>
          </a:p>
          <a:p>
            <a:pPr marL="0" indent="0">
              <a:buNone/>
            </a:pPr>
            <a:endParaRPr lang="en-US" dirty="0" smtClean="0"/>
          </a:p>
          <a:p>
            <a:r>
              <a:rPr lang="en-US" dirty="0" smtClean="0"/>
              <a:t>Verify </a:t>
            </a:r>
            <a:r>
              <a:rPr lang="en-US" dirty="0"/>
              <a:t>that the Company, Contact, Phone Number (for the ticket) and Email are assigned and correct.</a:t>
            </a:r>
          </a:p>
          <a:p>
            <a:r>
              <a:rPr lang="en-US" dirty="0"/>
              <a:t>Ensure that you have the correct Site Name and Address for this issue.</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28750"/>
            <a:ext cx="27924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02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Ticketing</a:t>
            </a:r>
            <a:endParaRPr lang="en-US" dirty="0"/>
          </a:p>
        </p:txBody>
      </p:sp>
      <p:sp>
        <p:nvSpPr>
          <p:cNvPr id="3" name="Content Placeholder 2"/>
          <p:cNvSpPr>
            <a:spLocks noGrp="1"/>
          </p:cNvSpPr>
          <p:nvPr>
            <p:ph idx="1"/>
          </p:nvPr>
        </p:nvSpPr>
        <p:spPr/>
        <p:txBody>
          <a:bodyPr/>
          <a:lstStyle/>
          <a:p>
            <a:r>
              <a:rPr lang="en-US" dirty="0"/>
              <a:t>Change Status to “In Progress”</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2038350"/>
            <a:ext cx="398780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75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lstStyle/>
          <a:p>
            <a:r>
              <a:rPr lang="en-US" dirty="0"/>
              <a:t>Change Service Type to “Reactive” or “Malware/Virus”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71750"/>
            <a:ext cx="37195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08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lstStyle/>
          <a:p>
            <a:r>
              <a:rPr lang="en-US" dirty="0"/>
              <a:t>Select appropriate Source.</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38" y="2190750"/>
            <a:ext cx="35909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43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Real-Time Ticketing</a:t>
            </a:r>
          </a:p>
        </p:txBody>
      </p:sp>
      <p:sp>
        <p:nvSpPr>
          <p:cNvPr id="3" name="Content Placeholder 2"/>
          <p:cNvSpPr>
            <a:spLocks noGrp="1"/>
          </p:cNvSpPr>
          <p:nvPr>
            <p:ph idx="1"/>
          </p:nvPr>
        </p:nvSpPr>
        <p:spPr/>
        <p:txBody>
          <a:bodyPr/>
          <a:lstStyle/>
          <a:p>
            <a:r>
              <a:rPr lang="en-US" dirty="0"/>
              <a:t>By selecting the appropriate Severity and Impact, the Priority will automatically be updated.</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0" y="2371725"/>
            <a:ext cx="2921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428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L-13-003 PPT Master Templa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DD0886620660408DF46C5D132C4E8C" ma:contentTypeVersion="0" ma:contentTypeDescription="Create a new document." ma:contentTypeScope="" ma:versionID="6425a3e18d8a60218a95c34f91ea2e3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2FC1593-4A65-460C-82A8-7CEC873193AE}">
  <ds:schemaRefs>
    <ds:schemaRef ds:uri="http://schemas.microsoft.com/sharepoint/v3/contenttype/forms"/>
  </ds:schemaRefs>
</ds:datastoreItem>
</file>

<file path=customXml/itemProps2.xml><?xml version="1.0" encoding="utf-8"?>
<ds:datastoreItem xmlns:ds="http://schemas.openxmlformats.org/officeDocument/2006/customXml" ds:itemID="{F65B5DAF-1A02-4F84-B673-F381AA27EF28}">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3068123-A289-44D6-8CCD-BCDCE6080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NIL-13-003 PPT Master Template</Template>
  <TotalTime>31</TotalTime>
  <Words>1051</Words>
  <Application>Microsoft Office PowerPoint</Application>
  <PresentationFormat>On-screen Show (16:9)</PresentationFormat>
  <Paragraphs>112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Klavika Basic Light</vt:lpstr>
      <vt:lpstr>Klavika Basic Regular</vt:lpstr>
      <vt:lpstr>Wingdings 2</vt:lpstr>
      <vt:lpstr>NIL-13-003 PPT Master Template</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vt:lpstr>
      <vt:lpstr>Real-Time Ticketing Tips</vt:lpstr>
      <vt:lpstr>Points Glossary</vt:lpstr>
      <vt:lpstr>Points Glossary</vt:lpstr>
      <vt:lpstr>Points Glossary</vt:lpstr>
      <vt:lpstr>Points Glossary</vt:lpstr>
      <vt:lpstr>Points Glossary</vt:lpstr>
      <vt:lpstr>Points Glossary</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Ticketing</dc:title>
  <dc:creator>Kate Siegfried</dc:creator>
  <cp:lastModifiedBy>Chris Connolly</cp:lastModifiedBy>
  <cp:revision>7</cp:revision>
  <dcterms:created xsi:type="dcterms:W3CDTF">2013-04-11T13:55:32Z</dcterms:created>
  <dcterms:modified xsi:type="dcterms:W3CDTF">2015-10-13T21:55:13Z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0x010100E5DD0886620660408DF46C5D132C4E8C</vt:lpwstr>
  </property>
</Properties>
</file>