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351" r:id="rId6"/>
    <p:sldId id="344" r:id="rId7"/>
    <p:sldId id="345" r:id="rId8"/>
    <p:sldId id="347" r:id="rId9"/>
    <p:sldId id="346" r:id="rId10"/>
    <p:sldId id="349" r:id="rId11"/>
    <p:sldId id="350" r:id="rId12"/>
    <p:sldId id="348" r:id="rId13"/>
    <p:sldId id="355" r:id="rId14"/>
    <p:sldId id="352" r:id="rId15"/>
    <p:sldId id="353" r:id="rId16"/>
    <p:sldId id="354" r:id="rId17"/>
    <p:sldId id="356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D82F"/>
    <a:srgbClr val="FF3300"/>
    <a:srgbClr val="66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734" autoAdjust="0"/>
    <p:restoredTop sz="94656" autoAdjust="0"/>
  </p:normalViewPr>
  <p:slideViewPr>
    <p:cSldViewPr>
      <p:cViewPr>
        <p:scale>
          <a:sx n="150" d="100"/>
          <a:sy n="150" d="100"/>
        </p:scale>
        <p:origin x="-72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Klavika Basic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Klavika Basic Light"/>
              </a:defRPr>
            </a:lvl1pPr>
          </a:lstStyle>
          <a:p>
            <a:fld id="{B23F9FC0-8A0A-461A-97A2-DFA6D3953326}" type="datetimeFigureOut">
              <a:rPr lang="en-US" smtClean="0"/>
              <a:pPr/>
              <a:t>4/10/2013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Klavika Basic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Klavika Basic Light"/>
              </a:defRPr>
            </a:lvl1pPr>
          </a:lstStyle>
          <a:p>
            <a:fld id="{2BCD6E7B-4212-40DA-8AB7-66A24E296A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42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Klavika Basic Ligh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Klavika Basic Ligh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Klavika Basic Ligh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Klavika Basic Ligh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Klavika Basic Ligh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48640" y="3333750"/>
            <a:ext cx="7851648" cy="685800"/>
          </a:xfrm>
          <a:ln>
            <a:noFill/>
          </a:ln>
        </p:spPr>
        <p:txBody>
          <a:bodyPr vert="horz" tIns="0" rIns="18288" bIns="0" anchor="b">
            <a:normAutofit/>
          </a:bodyPr>
          <a:lstStyle>
            <a:lvl1pPr algn="l" rtl="0">
              <a:spcBef>
                <a:spcPct val="0"/>
              </a:spcBef>
              <a:buNone/>
              <a:defRPr sz="3600" b="0" i="0" cap="none" spc="0" baseline="0">
                <a:ln w="12700">
                  <a:noFill/>
                  <a:prstDash val="solid"/>
                </a:ln>
                <a:solidFill>
                  <a:srgbClr val="C1D82F"/>
                </a:solidFill>
                <a:effectLst/>
                <a:latin typeface="Klavika Basic Regular"/>
                <a:ea typeface="+mj-ea"/>
                <a:cs typeface="Klavika Basic Regular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48640" y="4095750"/>
            <a:ext cx="7854696" cy="457200"/>
          </a:xfrm>
        </p:spPr>
        <p:txBody>
          <a:bodyPr lIns="0" rIns="18288">
            <a:normAutofit/>
          </a:bodyPr>
          <a:lstStyle>
            <a:lvl1pPr marL="0" marR="45720" indent="0" algn="l">
              <a:buNone/>
              <a:defRPr sz="2000" b="0" i="0">
                <a:solidFill>
                  <a:srgbClr val="7F7F7F"/>
                </a:solidFill>
                <a:latin typeface="Klavika Basic Light"/>
                <a:cs typeface="Klavika Basic Ligh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33400" y="4629150"/>
            <a:ext cx="638556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rgbClr val="7F7F7F"/>
                </a:solidFill>
              </a:defRPr>
            </a:lvl1pPr>
          </a:lstStyle>
          <a:p>
            <a:r>
              <a:rPr lang="en-US" dirty="0" err="1" smtClean="0">
                <a:latin typeface="Klavika Basic Light"/>
              </a:rPr>
              <a:t>Nilear.com</a:t>
            </a:r>
            <a:r>
              <a:rPr lang="en-US" dirty="0" smtClean="0">
                <a:latin typeface="Klavika Basic Light"/>
              </a:rPr>
              <a:t>     </a:t>
            </a:r>
            <a:r>
              <a:rPr lang="en-US" dirty="0" err="1" smtClean="0">
                <a:latin typeface="Klavika Basic Light"/>
              </a:rPr>
              <a:t>Sales@nilear.com</a:t>
            </a:r>
            <a:r>
              <a:rPr lang="en-US" dirty="0" smtClean="0">
                <a:latin typeface="Klavika Basic Light"/>
              </a:rPr>
              <a:t>              #</a:t>
            </a:r>
            <a:r>
              <a:rPr lang="en-US" dirty="0" err="1" smtClean="0">
                <a:latin typeface="Klavika Basic Light"/>
              </a:rPr>
              <a:t>NearOS</a:t>
            </a:r>
            <a:r>
              <a:rPr lang="en-US" dirty="0" smtClean="0">
                <a:latin typeface="Klavika Basic Light"/>
              </a:rPr>
              <a:t>                 /</a:t>
            </a:r>
            <a:r>
              <a:rPr lang="en-US" dirty="0" err="1" smtClean="0">
                <a:latin typeface="Klavika Basic Light"/>
              </a:rPr>
              <a:t>NilearOS</a:t>
            </a:r>
            <a:endParaRPr lang="en-US" dirty="0">
              <a:latin typeface="Klavika Basic Light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4705350"/>
            <a:ext cx="228600" cy="228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705350"/>
            <a:ext cx="228600" cy="2286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8214360" cy="857250"/>
          </a:xfrm>
        </p:spPr>
        <p:txBody>
          <a:bodyPr anchor="t" anchorCtr="0"/>
          <a:lstStyle>
            <a:lvl1pPr>
              <a:defRPr b="0" cap="none" spc="300">
                <a:ln w="11430" cmpd="sng">
                  <a:noFill/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71600"/>
            <a:ext cx="8229600" cy="3257550"/>
          </a:xfrm>
        </p:spPr>
        <p:txBody>
          <a:bodyPr/>
          <a:lstStyle>
            <a:lvl1pPr marL="274320" indent="-27432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FontTx/>
              <a:buBlip>
                <a:blip r:embed="rId3"/>
              </a:buBlip>
              <a:defRPr/>
            </a:lvl1pPr>
            <a:lvl2pPr marL="640080" indent="-246888">
              <a:buFontTx/>
              <a:buBlip>
                <a:blip r:embed="rId3"/>
              </a:buBlip>
              <a:defRPr/>
            </a:lvl2pPr>
            <a:lvl3pPr marL="914400" indent="-246888">
              <a:buFontTx/>
              <a:buBlip>
                <a:blip r:embed="rId3"/>
              </a:buBlip>
              <a:defRPr/>
            </a:lvl3pPr>
            <a:lvl4pPr marL="1188720" indent="-210312">
              <a:buFontTx/>
              <a:buBlip>
                <a:blip r:embed="rId3"/>
              </a:buBlip>
              <a:defRPr/>
            </a:lvl4pPr>
            <a:lvl5pPr marL="1463040" indent="-210312" eaLnBrk="1" latinLnBrk="0" hangingPunct="1">
              <a:buFontTx/>
              <a:buBlip>
                <a:blip r:embed="rId3"/>
              </a:buBlip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77000" y="4629150"/>
            <a:ext cx="2362200" cy="273844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7772400" cy="1021842"/>
          </a:xfrm>
          <a:ln>
            <a:noFill/>
          </a:ln>
        </p:spPr>
        <p:txBody>
          <a:bodyPr vert="horz" tIns="0" bIns="0" anchor="t" anchorCtr="0">
            <a:noAutofit/>
          </a:bodyPr>
          <a:lstStyle>
            <a:lvl1pPr algn="l" rtl="0">
              <a:spcBef>
                <a:spcPct val="0"/>
              </a:spcBef>
              <a:buNone/>
              <a:defRPr lang="en-US" sz="3600" b="0" cap="none" spc="0" baseline="0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/>
                <a:latin typeface="Klavika Basic Ligh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48640" y="1371600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rgbClr val="7F7F7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 smtClean="0"/>
              <a:t>Click to edit content.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77000" y="4633469"/>
            <a:ext cx="22860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8229600" cy="857250"/>
          </a:xfrm>
        </p:spPr>
        <p:txBody>
          <a:bodyPr anchor="t" anchorCtr="0">
            <a:normAutofit/>
          </a:bodyPr>
          <a:lstStyle>
            <a:lvl1pPr>
              <a:defRPr sz="3600" b="0" i="0" kern="1200" cap="none" spc="300">
                <a:ln w="11430" cmpd="sng">
                  <a:noFill/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77000" y="4633469"/>
            <a:ext cx="23622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8229600" cy="857250"/>
          </a:xfrm>
        </p:spPr>
        <p:txBody>
          <a:bodyPr tIns="45720" anchor="t" anchorCtr="0">
            <a:normAutofit/>
          </a:bodyPr>
          <a:lstStyle>
            <a:lvl1pPr>
              <a:defRPr sz="3600" baseline="0">
                <a:ln w="11430" cmpd="sng">
                  <a:noFill/>
                  <a:prstDash val="solid"/>
                  <a:miter lim="800000"/>
                </a:ln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371600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0" cap="none" baseline="0">
                <a:solidFill>
                  <a:schemeClr val="bg1">
                    <a:lumMod val="50000"/>
                  </a:schemeClr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71600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0" cap="none" baseline="0">
                <a:solidFill>
                  <a:schemeClr val="bg1">
                    <a:lumMod val="50000"/>
                  </a:schemeClr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4864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77000" y="4633469"/>
            <a:ext cx="23622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8305800" cy="857250"/>
          </a:xfrm>
        </p:spPr>
        <p:txBody>
          <a:bodyPr vert="horz" tIns="45720" bIns="0" anchor="t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Klavika Basic Ligh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77000" y="4633469"/>
            <a:ext cx="23622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4633469"/>
            <a:ext cx="23622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000" b="0">
                <a:ln>
                  <a:noFill/>
                </a:ln>
                <a:solidFill>
                  <a:srgbClr val="7F7F7F"/>
                </a:solidFill>
                <a:effectLst/>
                <a:latin typeface="Klavika Basic Ligh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77000" y="4633469"/>
            <a:ext cx="23622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081769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>
              <a:latin typeface="Klavika Basic Light"/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>
              <a:latin typeface="Klavika Basic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0" i="0">
                <a:ln w="11430" cmpd="sng">
                  <a:noFill/>
                  <a:prstDash val="solid"/>
                  <a:miter lim="800000"/>
                </a:ln>
                <a:solidFill>
                  <a:schemeClr val="bg1">
                    <a:lumMod val="50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77000" y="4629150"/>
            <a:ext cx="2362200" cy="273844"/>
          </a:xfrm>
        </p:spPr>
        <p:txBody>
          <a:bodyPr/>
          <a:lstStyle/>
          <a:p>
            <a:fld id="{8B19B5B9-3195-4398-BEB7-653525697B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81221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48640" y="548640"/>
            <a:ext cx="8229600" cy="857250"/>
          </a:xfrm>
          <a:prstGeom prst="rect">
            <a:avLst/>
          </a:prstGeom>
        </p:spPr>
        <p:txBody>
          <a:bodyPr vert="horz" lIns="0" rIns="0" bIns="0" anchor="t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48640" y="137160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err="1" smtClean="0"/>
              <a:t>Folevel</a:t>
            </a:r>
            <a:endParaRPr kumimoji="0" lang="en-US" dirty="0" smtClean="0"/>
          </a:p>
          <a:p>
            <a:pPr lvl="4" eaLnBrk="1" latinLnBrk="0" hangingPunct="1"/>
            <a:r>
              <a:rPr kumimoji="0" lang="en-US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629150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rgbClr val="7F7F7F"/>
                </a:solidFill>
                <a:latin typeface="Arial"/>
              </a:defRPr>
            </a:lvl1pPr>
          </a:lstStyle>
          <a:p>
            <a:endParaRPr lang="en-US" dirty="0">
              <a:latin typeface="Klavika Basic Light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477000" y="4633469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rgbClr val="7F7F7F"/>
                </a:solidFill>
                <a:latin typeface="Klavika Basic Light"/>
              </a:defRPr>
            </a:lvl1pPr>
          </a:lstStyle>
          <a:p>
            <a:fld id="{8B19B5B9-3195-4398-BEB7-653525697B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latinLnBrk="0" hangingPunct="1">
        <a:spcBef>
          <a:spcPct val="0"/>
        </a:spcBef>
        <a:buNone/>
        <a:defRPr kumimoji="0" sz="3600" b="0" kern="1200" cap="none" spc="300" baseline="0">
          <a:ln w="11430" cmpd="sng">
            <a:noFill/>
            <a:prstDash val="solid"/>
            <a:miter lim="800000"/>
          </a:ln>
          <a:solidFill>
            <a:schemeClr val="bg1">
              <a:lumMod val="50000"/>
            </a:schemeClr>
          </a:solidFill>
          <a:effectLst/>
          <a:latin typeface="Klavika Basic Light"/>
          <a:ea typeface="+mj-ea"/>
          <a:cs typeface="Klavika Basic Light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Tx/>
        <a:buBlip>
          <a:blip r:embed="rId11"/>
        </a:buBlip>
        <a:defRPr kumimoji="0" sz="2600" kern="1200">
          <a:solidFill>
            <a:srgbClr val="7F7F7F"/>
          </a:solidFill>
          <a:latin typeface="Klavika Basic Ligh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Tx/>
        <a:buBlip>
          <a:blip r:embed="rId11"/>
        </a:buBlip>
        <a:defRPr kumimoji="0" sz="2400" kern="1200">
          <a:solidFill>
            <a:srgbClr val="7F7F7F"/>
          </a:solidFill>
          <a:latin typeface="Klavika Basic Ligh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Tx/>
        <a:buBlip>
          <a:blip r:embed="rId11"/>
        </a:buBlip>
        <a:defRPr kumimoji="0" sz="2100" kern="1200">
          <a:solidFill>
            <a:srgbClr val="7F7F7F"/>
          </a:solidFill>
          <a:latin typeface="Klavika Basic Ligh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Tx/>
        <a:buBlip>
          <a:blip r:embed="rId11"/>
        </a:buBlip>
        <a:defRPr kumimoji="0" sz="2000" kern="1200">
          <a:solidFill>
            <a:srgbClr val="7F7F7F"/>
          </a:solidFill>
          <a:latin typeface="Klavika Basic Ligh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Tx/>
        <a:buBlip>
          <a:blip r:embed="rId11"/>
        </a:buBlip>
        <a:defRPr kumimoji="0" sz="2000" kern="1200">
          <a:solidFill>
            <a:srgbClr val="7F7F7F"/>
          </a:solidFill>
          <a:latin typeface="Klavika Basic Ligh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Configuration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Score My Team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Review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Your queues will be initially blank.</a:t>
            </a:r>
          </a:p>
          <a:p>
            <a:r>
              <a:rPr lang="en-US" dirty="0"/>
              <a:t>To request a configuration for review click on the “Request New Configuration to Review” button.</a:t>
            </a:r>
          </a:p>
          <a:p>
            <a:r>
              <a:rPr lang="en-US" dirty="0"/>
              <a:t>A split-frame window is presented in order to review and edit the configuration.  The upper frame is Configuration Review and the lower frame is your </a:t>
            </a:r>
            <a:r>
              <a:rPr lang="en-US" dirty="0" err="1"/>
              <a:t>ConnectWise</a:t>
            </a:r>
            <a:r>
              <a:rPr lang="en-US" dirty="0"/>
              <a:t> Configuration page.  The lower frame may request you authenticate to your </a:t>
            </a:r>
            <a:r>
              <a:rPr lang="en-US" dirty="0" err="1"/>
              <a:t>ConnectWise</a:t>
            </a:r>
            <a:r>
              <a:rPr lang="en-US" dirty="0"/>
              <a:t> instance when initially launched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03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Review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split-frame containing the Configuration will allow you to view, edit and save Configuration information.</a:t>
            </a:r>
          </a:p>
          <a:p>
            <a:r>
              <a:rPr lang="en-US" dirty="0"/>
              <a:t>Certain features for </a:t>
            </a:r>
            <a:r>
              <a:rPr lang="en-US" dirty="0" err="1"/>
              <a:t>ConnectWise</a:t>
            </a:r>
            <a:r>
              <a:rPr lang="en-US" dirty="0"/>
              <a:t> do not work within an split-frame, such as selecting a new Manufacturer.</a:t>
            </a:r>
          </a:p>
          <a:p>
            <a:pPr lvl="1"/>
            <a:r>
              <a:rPr lang="en-US" dirty="0"/>
              <a:t>Clicking on the Configuration’s name highlighted in yellow will open a fully functioning </a:t>
            </a:r>
            <a:r>
              <a:rPr lang="en-US" dirty="0" err="1"/>
              <a:t>ConnectWise</a:t>
            </a:r>
            <a:r>
              <a:rPr lang="en-US" dirty="0"/>
              <a:t> window for editing the Configuration.</a:t>
            </a:r>
          </a:p>
          <a:p>
            <a:pPr lvl="1"/>
            <a:r>
              <a:rPr lang="en-US" dirty="0"/>
              <a:t>We will be releasing window layout that will fix this issue.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50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Review Notification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Configuration is forwarded, either passed the review process or was rejected, an instant message will be delivered to the individuals now responsible for processing the </a:t>
            </a:r>
            <a:r>
              <a:rPr lang="en-US" dirty="0" smtClean="0"/>
              <a:t>Configuration.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52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Review Scoring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Configuration Review scores for past time periods are viewable by anyone in your system</a:t>
            </a:r>
          </a:p>
          <a:p>
            <a:r>
              <a:rPr lang="en-US" dirty="0"/>
              <a:t>You can always see your own Configuration Reviews scores using the </a:t>
            </a:r>
            <a:r>
              <a:rPr lang="en-US" dirty="0" err="1"/>
              <a:t>Nilear</a:t>
            </a:r>
            <a:r>
              <a:rPr lang="en-US" dirty="0"/>
              <a:t> Score My Team module</a:t>
            </a:r>
          </a:p>
          <a:p>
            <a:r>
              <a:rPr lang="en-US" dirty="0"/>
              <a:t>For the current scoring Time Period, other people’s Configuration Review scores will been hidden and the scores will not be ranked</a:t>
            </a:r>
          </a:p>
          <a:p>
            <a:r>
              <a:rPr lang="en-US" dirty="0"/>
              <a:t>Management can see all scores, at all times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422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Review Thresholds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Configuration Review can automatically shut off during business hours when there are too many pending service or monitoring tickets</a:t>
            </a:r>
          </a:p>
          <a:p>
            <a:r>
              <a:rPr lang="en-US" dirty="0"/>
              <a:t>Your </a:t>
            </a:r>
            <a:r>
              <a:rPr lang="en-US" dirty="0" err="1"/>
              <a:t>Nilear</a:t>
            </a:r>
            <a:r>
              <a:rPr lang="en-US" dirty="0"/>
              <a:t> Administrator can set these thresholds to ensure employees are focused on tickets during busy times</a:t>
            </a:r>
          </a:p>
          <a:p>
            <a:pPr lvl="1"/>
            <a:r>
              <a:rPr lang="en-US" dirty="0"/>
              <a:t>Thresholds are set under Account Settings -&gt; Configuration Requirements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459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962150"/>
            <a:ext cx="3581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Configuration Review</a:t>
            </a:r>
          </a:p>
          <a:p>
            <a:pPr lvl="1"/>
            <a:r>
              <a:rPr lang="en-US" dirty="0"/>
              <a:t>Employees or Configuration Reviewers will review other employees’ Configurations</a:t>
            </a:r>
          </a:p>
          <a:p>
            <a:pPr lvl="1"/>
            <a:r>
              <a:rPr lang="en-US" dirty="0"/>
              <a:t>You will not be able to review your own Configurations</a:t>
            </a:r>
          </a:p>
          <a:p>
            <a:pPr lvl="1"/>
            <a:r>
              <a:rPr lang="en-US" dirty="0"/>
              <a:t>The review process will require you to validate the information within a Configuration</a:t>
            </a:r>
          </a:p>
          <a:p>
            <a:pPr lvl="1"/>
            <a:r>
              <a:rPr lang="en-US" dirty="0"/>
              <a:t>Once the review is complete, you either Request Approval or Reject the Configuration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7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Configuration Revi</a:t>
            </a:r>
            <a:r>
              <a:rPr lang="en-US" dirty="0" smtClean="0"/>
              <a:t>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information in the Configuration must be validated</a:t>
            </a:r>
          </a:p>
          <a:p>
            <a:pPr lvl="1"/>
            <a:r>
              <a:rPr lang="en-US" dirty="0"/>
              <a:t>Reading the Configuration is not validating it</a:t>
            </a:r>
          </a:p>
          <a:p>
            <a:pPr lvl="1"/>
            <a:r>
              <a:rPr lang="en-US" dirty="0"/>
              <a:t>The information in the Configuration must be checked manually</a:t>
            </a:r>
          </a:p>
          <a:p>
            <a:pPr lvl="1"/>
            <a:r>
              <a:rPr lang="en-US" dirty="0"/>
              <a:t>Even if you know the information to be correct you must manually check it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564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the Configuration passed the review process</a:t>
            </a:r>
          </a:p>
          <a:p>
            <a:pPr lvl="1"/>
            <a:r>
              <a:rPr lang="en-US" dirty="0"/>
              <a:t>Request Approval</a:t>
            </a:r>
          </a:p>
          <a:p>
            <a:pPr lvl="2"/>
            <a:r>
              <a:rPr lang="en-US" dirty="0"/>
              <a:t>An explanation on how you validated the configuration is required</a:t>
            </a:r>
          </a:p>
          <a:p>
            <a:pPr lvl="2"/>
            <a:r>
              <a:rPr lang="en-US" dirty="0"/>
              <a:t>The Creator and Last Updater each receive 1 Point</a:t>
            </a:r>
          </a:p>
          <a:p>
            <a:pPr lvl="3"/>
            <a:r>
              <a:rPr lang="en-US" dirty="0"/>
              <a:t>If the Creator and Last Updater are the same person the 2 Points are granted</a:t>
            </a:r>
          </a:p>
          <a:p>
            <a:pPr lvl="2"/>
            <a:r>
              <a:rPr lang="en-US" dirty="0"/>
              <a:t>The Configuration is forwarded to the Configuration Approvers for final approval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524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Approval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940040" cy="6667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Points are given to the Reviewer based on the following scale: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686906"/>
              </p:ext>
            </p:extLst>
          </p:nvPr>
        </p:nvGraphicFramePr>
        <p:xfrm>
          <a:off x="1752601" y="1962150"/>
          <a:ext cx="5638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6675"/>
                <a:gridCol w="1762125"/>
              </a:tblGrid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Points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First Review of the Work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+10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Second Review of the Work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+8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Third Review of the Work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+6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Fourth Review of the Work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+4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Fifth Review of the Work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Over</a:t>
                      </a:r>
                      <a:r>
                        <a:rPr lang="en-US" baseline="0" dirty="0" smtClean="0"/>
                        <a:t> Fifth Review of the Work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</a:t>
                      </a:r>
                      <a:r>
                        <a:rPr lang="en-US" baseline="0" dirty="0" smtClean="0"/>
                        <a:t> per Review</a:t>
                      </a:r>
                      <a:endParaRPr lang="en-US" dirty="0"/>
                    </a:p>
                  </a:txBody>
                  <a:tcPr/>
                </a:tc>
              </a:tr>
              <a:tr h="351790">
                <a:tc>
                  <a:txBody>
                    <a:bodyPr/>
                    <a:lstStyle/>
                    <a:p>
                      <a:r>
                        <a:rPr lang="en-US" dirty="0" smtClean="0"/>
                        <a:t>Non Work Day</a:t>
                      </a:r>
                      <a:r>
                        <a:rPr lang="en-US" baseline="0" dirty="0" smtClean="0"/>
                        <a:t>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</a:t>
                      </a:r>
                      <a:r>
                        <a:rPr lang="en-US" baseline="0" dirty="0" smtClean="0"/>
                        <a:t> per Review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8079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Reject Configuration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the Configuration failed the review process</a:t>
            </a:r>
          </a:p>
          <a:p>
            <a:pPr lvl="1"/>
            <a:r>
              <a:rPr lang="en-US" dirty="0"/>
              <a:t>Reject Configuration</a:t>
            </a:r>
          </a:p>
          <a:p>
            <a:pPr lvl="2"/>
            <a:r>
              <a:rPr lang="en-US" dirty="0"/>
              <a:t>An explanation on why the Configuration failed the review process is required</a:t>
            </a:r>
          </a:p>
          <a:p>
            <a:pPr lvl="2"/>
            <a:r>
              <a:rPr lang="en-US" dirty="0"/>
              <a:t>You receive no Points for rejecting a Configuration</a:t>
            </a:r>
          </a:p>
          <a:p>
            <a:pPr lvl="2"/>
            <a:r>
              <a:rPr lang="en-US" dirty="0"/>
              <a:t>The Creator and Last Updater each receive -2 Points</a:t>
            </a:r>
          </a:p>
          <a:p>
            <a:pPr lvl="3"/>
            <a:r>
              <a:rPr lang="en-US" dirty="0"/>
              <a:t>If the Creator and Last Updater are the same person the -4 Points are applied</a:t>
            </a:r>
          </a:p>
          <a:p>
            <a:pPr lvl="2"/>
            <a:r>
              <a:rPr lang="en-US" dirty="0"/>
              <a:t>The Configuration is forwarded to the Creator and Last Updater for correcting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22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Reject Configuration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Configuration is returned to the Creator and/or Updater to correct</a:t>
            </a:r>
          </a:p>
          <a:p>
            <a:r>
              <a:rPr lang="en-US" dirty="0"/>
              <a:t>Creator and/or Updater must correct the Configuration</a:t>
            </a:r>
          </a:p>
          <a:p>
            <a:r>
              <a:rPr lang="en-US" dirty="0"/>
              <a:t>Once corrected, the Configuration is forwarded to the original Reviewer for Approval</a:t>
            </a:r>
          </a:p>
          <a:p>
            <a:r>
              <a:rPr lang="en-US" dirty="0"/>
              <a:t>The person who corrects the Configuration receives 2 Points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976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Approval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Configuration Approver reviews the Configuration and the reviewer’s validation notes</a:t>
            </a:r>
          </a:p>
          <a:p>
            <a:r>
              <a:rPr lang="en-US" dirty="0"/>
              <a:t>If Approved</a:t>
            </a:r>
          </a:p>
          <a:p>
            <a:pPr lvl="1"/>
            <a:r>
              <a:rPr lang="en-US" dirty="0"/>
              <a:t>The approver receives 2 Points</a:t>
            </a:r>
          </a:p>
          <a:p>
            <a:pPr lvl="1"/>
            <a:r>
              <a:rPr lang="en-US" dirty="0"/>
              <a:t>The Configuration has completed its review cycle</a:t>
            </a:r>
          </a:p>
          <a:p>
            <a:r>
              <a:rPr lang="en-US" dirty="0"/>
              <a:t>If rejected</a:t>
            </a:r>
          </a:p>
          <a:p>
            <a:pPr lvl="1"/>
            <a:r>
              <a:rPr lang="en-US" dirty="0"/>
              <a:t>The approver must explain why the Configuration was rejected</a:t>
            </a:r>
          </a:p>
          <a:p>
            <a:pPr lvl="1"/>
            <a:r>
              <a:rPr lang="en-US" dirty="0"/>
              <a:t>The approver receives 4 Points </a:t>
            </a:r>
          </a:p>
          <a:p>
            <a:pPr lvl="1"/>
            <a:r>
              <a:rPr lang="en-US" dirty="0"/>
              <a:t>The original reviewer receives -20 Points</a:t>
            </a:r>
          </a:p>
          <a:p>
            <a:pPr lvl="1"/>
            <a:r>
              <a:rPr lang="en-US" dirty="0"/>
              <a:t>Configuration is forwarded to the original reviewer for correcting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618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 Review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Configuration Review page contains 3 Queues</a:t>
            </a:r>
          </a:p>
          <a:p>
            <a:pPr lvl="1"/>
            <a:r>
              <a:rPr lang="en-US" dirty="0"/>
              <a:t>Review Queue</a:t>
            </a:r>
          </a:p>
          <a:p>
            <a:pPr lvl="2"/>
            <a:r>
              <a:rPr lang="en-US" dirty="0"/>
              <a:t>Pending Configurations you must review</a:t>
            </a:r>
          </a:p>
          <a:p>
            <a:pPr lvl="1"/>
            <a:r>
              <a:rPr lang="en-US" dirty="0"/>
              <a:t>Corrections Queue</a:t>
            </a:r>
          </a:p>
          <a:p>
            <a:pPr lvl="2"/>
            <a:r>
              <a:rPr lang="en-US" dirty="0"/>
              <a:t>Pending Configurations you must correct</a:t>
            </a:r>
          </a:p>
          <a:p>
            <a:pPr lvl="1"/>
            <a:r>
              <a:rPr lang="en-US" dirty="0"/>
              <a:t>Approval Queue</a:t>
            </a:r>
          </a:p>
          <a:p>
            <a:pPr lvl="2"/>
            <a:r>
              <a:rPr lang="en-US" dirty="0"/>
              <a:t>Reviewers – Configurations pending Approval</a:t>
            </a:r>
          </a:p>
          <a:p>
            <a:pPr lvl="2"/>
            <a:r>
              <a:rPr lang="en-US" dirty="0"/>
              <a:t>Approvers – Configurations you must approve or reject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96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IL-13-003 PPT Master Templat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DD0886620660408DF46C5D132C4E8C" ma:contentTypeVersion="0" ma:contentTypeDescription="Create a new document." ma:contentTypeScope="" ma:versionID="6425a3e18d8a60218a95c34f91ea2e3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65B5DAF-1A02-4F84-B673-F381AA27EF28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2FC1593-4A65-460C-82A8-7CEC873193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068123-A289-44D6-8CCD-BCDCE6080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NIL-13-003 PPT Master Template</Template>
  <TotalTime>12</TotalTime>
  <Words>726</Words>
  <Application>Microsoft Office PowerPoint</Application>
  <PresentationFormat>On-screen Show (16:9)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NIL-13-003 PPT Master Template</vt:lpstr>
      <vt:lpstr>Configuration Review</vt:lpstr>
      <vt:lpstr>Configuration Review</vt:lpstr>
      <vt:lpstr>Configuration Review</vt:lpstr>
      <vt:lpstr>Request Approval</vt:lpstr>
      <vt:lpstr>Request Approval </vt:lpstr>
      <vt:lpstr>Reject Configuration </vt:lpstr>
      <vt:lpstr>Reject Configuration Process</vt:lpstr>
      <vt:lpstr>Approval Process</vt:lpstr>
      <vt:lpstr>Configuration Review Page</vt:lpstr>
      <vt:lpstr>Configuration Review Page</vt:lpstr>
      <vt:lpstr>Configuration Review Page</vt:lpstr>
      <vt:lpstr>Configuration Review Notification</vt:lpstr>
      <vt:lpstr>Configuration Review Scoring</vt:lpstr>
      <vt:lpstr>Configuration Review Thresholds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Configuration Review</dc:title>
  <dc:creator>Kate Siegfried</dc:creator>
  <cp:lastModifiedBy>Kate Siegfried</cp:lastModifiedBy>
  <cp:revision>2</cp:revision>
  <dcterms:created xsi:type="dcterms:W3CDTF">2013-04-10T16:29:34Z</dcterms:created>
  <dcterms:modified xsi:type="dcterms:W3CDTF">2013-04-10T16:41:45Z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0x010100E5DD0886620660408DF46C5D132C4E8C</vt:lpwstr>
  </property>
</Properties>
</file>